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225" autoAdjust="0"/>
    <p:restoredTop sz="94654" autoAdjust="0"/>
  </p:normalViewPr>
  <p:slideViewPr>
    <p:cSldViewPr showGuides="1">
      <p:cViewPr>
        <p:scale>
          <a:sx n="96" d="100"/>
          <a:sy n="96" d="100"/>
        </p:scale>
        <p:origin x="-3240" y="-78"/>
      </p:cViewPr>
      <p:guideLst>
        <p:guide orient="horz" pos="204"/>
        <p:guide orient="horz" pos="657"/>
        <p:guide orient="horz" pos="930"/>
        <p:guide orient="horz" pos="521"/>
        <p:guide orient="horz" pos="2608"/>
        <p:guide orient="horz" pos="2835"/>
        <p:guide pos="4065"/>
        <p:guide pos="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E35E-0855-474D-B18F-0B81EA5244FB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3BB4-FF9F-471D-88F4-00AABD0A08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7E5F-A10A-49E4-BEA4-A7BF44B569B9}" type="datetimeFigureOut">
              <a:rPr lang="it-IT" smtClean="0"/>
              <a:pPr/>
              <a:t>06/09/2012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BCFC-BFB7-4CFA-9223-1214D4E29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33056" y="827584"/>
            <a:ext cx="26642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>
                <a:solidFill>
                  <a:srgbClr val="009900"/>
                </a:solidFill>
                <a:latin typeface="Calligraph421 BT" pitchFamily="66" charset="0"/>
                <a:ea typeface="Arial Unicode MS" pitchFamily="34" charset="-128"/>
                <a:cs typeface="Arial Unicode MS" pitchFamily="34" charset="-128"/>
              </a:rPr>
              <a:t>“Spazi verdi dedicati alla </a:t>
            </a:r>
          </a:p>
          <a:p>
            <a:pPr algn="ctr"/>
            <a:r>
              <a:rPr lang="it-IT" sz="1300" dirty="0" smtClean="0">
                <a:solidFill>
                  <a:srgbClr val="009900"/>
                </a:solidFill>
                <a:latin typeface="Calligraph421 BT" pitchFamily="66" charset="0"/>
                <a:ea typeface="Arial Unicode MS" pitchFamily="34" charset="-128"/>
                <a:cs typeface="Arial Unicode MS" pitchFamily="34" charset="-128"/>
              </a:rPr>
              <a:t>ri-abilitazione nelle strutture</a:t>
            </a:r>
          </a:p>
          <a:p>
            <a:pPr algn="ctr"/>
            <a:r>
              <a:rPr lang="it-IT" sz="1300" dirty="0" smtClean="0">
                <a:solidFill>
                  <a:srgbClr val="009900"/>
                </a:solidFill>
                <a:latin typeface="Calligraph421 BT" pitchFamily="66" charset="0"/>
                <a:ea typeface="Arial Unicode MS" pitchFamily="34" charset="-128"/>
                <a:cs typeface="Arial Unicode MS" pitchFamily="34" charset="-128"/>
              </a:rPr>
              <a:t>socio-sanitarie. </a:t>
            </a:r>
          </a:p>
          <a:p>
            <a:pPr algn="ctr"/>
            <a:r>
              <a:rPr lang="it-IT" sz="1300" dirty="0" smtClean="0">
                <a:solidFill>
                  <a:srgbClr val="009900"/>
                </a:solidFill>
                <a:latin typeface="Calligraph421 BT" pitchFamily="66" charset="0"/>
                <a:ea typeface="Arial Unicode MS" pitchFamily="34" charset="-128"/>
                <a:cs typeface="Arial Unicode MS" pitchFamily="34" charset="-128"/>
              </a:rPr>
              <a:t>Come e perché progettarli.”</a:t>
            </a:r>
          </a:p>
          <a:p>
            <a:pPr algn="ctr"/>
            <a:r>
              <a:rPr lang="it-IT" sz="1300" b="1" dirty="0" smtClean="0">
                <a:solidFill>
                  <a:srgbClr val="009900"/>
                </a:solidFill>
                <a:latin typeface="Calligraph421 BT" pitchFamily="66" charset="0"/>
                <a:ea typeface="Arial Unicode MS" pitchFamily="34" charset="-128"/>
                <a:cs typeface="Arial Unicode MS" pitchFamily="34" charset="-128"/>
              </a:rPr>
              <a:t>Novara, 19.09.2012</a:t>
            </a:r>
            <a:endParaRPr lang="it-IT" sz="1300" b="1" dirty="0">
              <a:solidFill>
                <a:srgbClr val="009900"/>
              </a:solidFill>
              <a:latin typeface="Calligraph421 BT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7536" y="872836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Per info e iscrizioni: scrivere o telefonare a </a:t>
            </a:r>
            <a:r>
              <a:rPr lang="it-IT" sz="800" dirty="0" err="1" smtClean="0"/>
              <a:t>Emotion</a:t>
            </a:r>
            <a:r>
              <a:rPr lang="it-IT" sz="800" dirty="0" smtClean="0"/>
              <a:t> Group  </a:t>
            </a:r>
            <a:r>
              <a:rPr lang="it-IT" sz="800" dirty="0" err="1" smtClean="0"/>
              <a:t>tel</a:t>
            </a:r>
            <a:r>
              <a:rPr lang="it-IT" sz="800" dirty="0" smtClean="0"/>
              <a:t>  +39 02 20400205 fax +39 02 20400205 segreteriaorganizzativa@emotiongroup.it</a:t>
            </a:r>
            <a:endParaRPr lang="it-IT" sz="800" dirty="0"/>
          </a:p>
        </p:txBody>
      </p:sp>
      <p:pic>
        <p:nvPicPr>
          <p:cNvPr id="9" name="Picture 5" descr="C:\Documents and Settings\Use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9104" y="8711571"/>
            <a:ext cx="1243390" cy="368133"/>
          </a:xfrm>
          <a:prstGeom prst="rect">
            <a:avLst/>
          </a:prstGeom>
          <a:noFill/>
        </p:spPr>
      </p:pic>
      <p:cxnSp>
        <p:nvCxnSpPr>
          <p:cNvPr id="10" name="Connettore 1 9"/>
          <p:cNvCxnSpPr/>
          <p:nvPr/>
        </p:nvCxnSpPr>
        <p:spPr>
          <a:xfrm>
            <a:off x="-171400" y="8662056"/>
            <a:ext cx="7245424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~1\User\IMPOST~1\Temp\Rar$DR01.891\loghi definitivi\logo_ac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79512"/>
            <a:ext cx="756269" cy="86347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196752" y="463188"/>
            <a:ext cx="21980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latin typeface="Arial" pitchFamily="34" charset="0"/>
                <a:cs typeface="Arial" pitchFamily="34" charset="0"/>
              </a:rPr>
              <a:t>Sede Provinciale di Novara</a:t>
            </a:r>
            <a:endParaRPr lang="it-IT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4813" y="2411760"/>
            <a:ext cx="60483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PROGRAM</a:t>
            </a:r>
            <a:endParaRPr lang="it-IT" sz="1200" dirty="0" smtClean="0"/>
          </a:p>
          <a:p>
            <a:r>
              <a:rPr lang="it-IT" sz="1200" b="1" i="1" dirty="0" smtClean="0"/>
              <a:t>8.50_ REGISTRATION</a:t>
            </a:r>
            <a:endParaRPr lang="it-IT" sz="1200" dirty="0" smtClean="0"/>
          </a:p>
          <a:p>
            <a:r>
              <a:rPr lang="it-IT" sz="1200" b="1" i="1" dirty="0" smtClean="0"/>
              <a:t> </a:t>
            </a:r>
            <a:endParaRPr lang="it-IT" sz="1200" dirty="0" smtClean="0"/>
          </a:p>
          <a:p>
            <a:r>
              <a:rPr lang="it-IT" sz="1200" b="1" i="1" dirty="0" smtClean="0"/>
              <a:t>ore 9.00_ Saluto delle autorità</a:t>
            </a:r>
            <a:endParaRPr lang="it-IT" sz="1200" dirty="0" smtClean="0"/>
          </a:p>
          <a:p>
            <a:r>
              <a:rPr lang="it-IT" sz="1200" i="1" dirty="0" smtClean="0"/>
              <a:t>ore 9.10_ </a:t>
            </a:r>
            <a:r>
              <a:rPr lang="it-IT" sz="1200" i="1" dirty="0" err="1" smtClean="0"/>
              <a:t>Dott</a:t>
            </a:r>
            <a:r>
              <a:rPr lang="it-IT" sz="1200" i="1" dirty="0" smtClean="0"/>
              <a:t>. Fabio </a:t>
            </a:r>
            <a:r>
              <a:rPr lang="it-IT" sz="1200" i="1" dirty="0" err="1" smtClean="0"/>
              <a:t>Sponghini_</a:t>
            </a:r>
            <a:r>
              <a:rPr lang="it-IT" sz="1200" i="1" dirty="0" smtClean="0"/>
              <a:t> presidente ACLI Novara</a:t>
            </a:r>
            <a:endParaRPr lang="it-IT" sz="1200" dirty="0" smtClean="0"/>
          </a:p>
          <a:p>
            <a:r>
              <a:rPr lang="it-IT" sz="1200" i="1" dirty="0" smtClean="0"/>
              <a:t>ore 9.20_ Prof.  Augusto </a:t>
            </a:r>
            <a:r>
              <a:rPr lang="it-IT" sz="1200" i="1" dirty="0" err="1" smtClean="0"/>
              <a:t>Ferrari_</a:t>
            </a:r>
            <a:r>
              <a:rPr lang="it-IT" sz="1200" i="1" dirty="0" smtClean="0"/>
              <a:t> assessore  alle Politiche Sociali </a:t>
            </a:r>
            <a:r>
              <a:rPr lang="it-IT" sz="1200" i="1" dirty="0" err="1" smtClean="0"/>
              <a:t>_Comune</a:t>
            </a:r>
            <a:r>
              <a:rPr lang="it-IT" sz="1200" i="1" dirty="0" smtClean="0"/>
              <a:t> di Novara</a:t>
            </a:r>
            <a:endParaRPr lang="it-IT" sz="1200" dirty="0" smtClean="0"/>
          </a:p>
          <a:p>
            <a:r>
              <a:rPr lang="it-IT" sz="1200" i="1" dirty="0" smtClean="0"/>
              <a:t>ore 9.30_ Prof. Dott. Carlo </a:t>
            </a:r>
            <a:r>
              <a:rPr lang="it-IT" sz="1200" i="1" dirty="0" err="1" smtClean="0"/>
              <a:t>Cisari_</a:t>
            </a:r>
            <a:r>
              <a:rPr lang="it-IT" sz="1200" i="1" dirty="0" smtClean="0"/>
              <a:t> direttore </a:t>
            </a:r>
            <a:r>
              <a:rPr lang="it-IT" sz="1200" i="1" dirty="0" err="1" smtClean="0"/>
              <a:t>S.C</a:t>
            </a:r>
            <a:r>
              <a:rPr lang="it-IT" sz="1200" i="1" dirty="0" smtClean="0"/>
              <a:t> Medicina Fisica e Riabilitativa </a:t>
            </a:r>
            <a:r>
              <a:rPr lang="it-IT" sz="1200" i="1" dirty="0" err="1" smtClean="0"/>
              <a:t>A.O.U</a:t>
            </a:r>
            <a:r>
              <a:rPr lang="it-IT" sz="1200" i="1" dirty="0" smtClean="0"/>
              <a:t>  “Maggiore della Carità” Novara </a:t>
            </a:r>
            <a:endParaRPr lang="it-IT" sz="1200" dirty="0" smtClean="0"/>
          </a:p>
          <a:p>
            <a:r>
              <a:rPr lang="it-IT" sz="1200" i="1" dirty="0" smtClean="0"/>
              <a:t>ore 9.40_ </a:t>
            </a:r>
            <a:r>
              <a:rPr lang="it-IT" sz="1200" i="1" dirty="0" err="1" smtClean="0"/>
              <a:t>Dott</a:t>
            </a:r>
            <a:r>
              <a:rPr lang="it-IT" sz="1200" i="1" dirty="0" smtClean="0"/>
              <a:t>. </a:t>
            </a:r>
            <a:r>
              <a:rPr lang="it-IT" sz="1200" i="1" dirty="0" err="1" smtClean="0"/>
              <a:t>Arabella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Fontana_</a:t>
            </a:r>
            <a:r>
              <a:rPr lang="it-IT" sz="1200" i="1" dirty="0" smtClean="0"/>
              <a:t> direttore ASL 13 </a:t>
            </a:r>
            <a:r>
              <a:rPr lang="it-IT" sz="1200" i="1" dirty="0" smtClean="0"/>
              <a:t>Novara</a:t>
            </a:r>
            <a:endParaRPr lang="it-IT" sz="1200" dirty="0" smtClean="0"/>
          </a:p>
          <a:p>
            <a:r>
              <a:rPr lang="it-IT" sz="1200" i="1" dirty="0" smtClean="0"/>
              <a:t>ore 9. 50_ Arch. Paolo </a:t>
            </a:r>
            <a:r>
              <a:rPr lang="it-IT" sz="1200" i="1" dirty="0" err="1" smtClean="0"/>
              <a:t>Monsù</a:t>
            </a:r>
            <a:r>
              <a:rPr lang="it-IT" sz="1200" i="1" dirty="0" smtClean="0"/>
              <a:t>  presidente Ordine degli Architetti di Novara </a:t>
            </a:r>
            <a:endParaRPr lang="it-IT" sz="1200" dirty="0" smtClean="0"/>
          </a:p>
          <a:p>
            <a:r>
              <a:rPr lang="it-IT" sz="1200" i="1" dirty="0" smtClean="0"/>
              <a:t> </a:t>
            </a:r>
            <a:endParaRPr lang="it-IT" sz="1200" dirty="0" smtClean="0"/>
          </a:p>
          <a:p>
            <a:r>
              <a:rPr lang="it-IT" sz="1200" b="1" i="1" dirty="0" smtClean="0"/>
              <a:t>ore 10.00_ 1^ Sessione _ VERDE TERAPEUTICO – THERAPEUTIC GREEN:</a:t>
            </a:r>
            <a:endParaRPr lang="it-IT" sz="1200" dirty="0" smtClean="0"/>
          </a:p>
          <a:p>
            <a:r>
              <a:rPr lang="it-IT" sz="1200" dirty="0" smtClean="0"/>
              <a:t>ore 10.00_ Cosa sono  e perché possono servire gli spazi verdi terapeutici nelle strutture di </a:t>
            </a:r>
            <a:r>
              <a:rPr lang="it-IT" sz="1200" dirty="0" err="1" smtClean="0"/>
              <a:t>cura_</a:t>
            </a:r>
            <a:r>
              <a:rPr lang="it-IT" sz="1200" dirty="0" smtClean="0"/>
              <a:t> Arch. Stefano Capolongo (docente Politecnico di Milano)</a:t>
            </a:r>
          </a:p>
          <a:p>
            <a:r>
              <a:rPr lang="it-IT" sz="1200" dirty="0" smtClean="0"/>
              <a:t>ore 10.20_ Il rapporto con la natura: il verde come </a:t>
            </a:r>
            <a:r>
              <a:rPr lang="it-IT" sz="1200" dirty="0" err="1" smtClean="0"/>
              <a:t>terapia_</a:t>
            </a:r>
            <a:r>
              <a:rPr lang="it-IT" sz="1200" dirty="0" smtClean="0"/>
              <a:t> Dott.ssa Cristina Borghi  (medico e farmacologo clinico)                                              </a:t>
            </a:r>
          </a:p>
          <a:p>
            <a:r>
              <a:rPr lang="it-IT" sz="1200" dirty="0" smtClean="0"/>
              <a:t>ore 10.40_ Gli </a:t>
            </a:r>
            <a:r>
              <a:rPr lang="it-IT" sz="1200" dirty="0" err="1" smtClean="0"/>
              <a:t>healing</a:t>
            </a:r>
            <a:r>
              <a:rPr lang="it-IT" sz="1200" dirty="0" smtClean="0"/>
              <a:t> </a:t>
            </a:r>
            <a:r>
              <a:rPr lang="it-IT" sz="1200" dirty="0" err="1" smtClean="0"/>
              <a:t>gardens_</a:t>
            </a:r>
            <a:r>
              <a:rPr lang="it-IT" sz="1200" dirty="0" smtClean="0"/>
              <a:t>  </a:t>
            </a:r>
            <a:r>
              <a:rPr lang="it-IT" sz="1200" dirty="0" err="1" smtClean="0"/>
              <a:t>Agr</a:t>
            </a:r>
            <a:r>
              <a:rPr lang="it-IT" sz="1200" dirty="0" smtClean="0"/>
              <a:t>. Giulio Senes (docente Università degli Studi di Milano)</a:t>
            </a:r>
          </a:p>
          <a:p>
            <a:r>
              <a:rPr lang="it-IT" sz="1200" dirty="0" smtClean="0"/>
              <a:t>ore 11.00_ L’</a:t>
            </a:r>
            <a:r>
              <a:rPr lang="it-IT" sz="1200" dirty="0" err="1" smtClean="0"/>
              <a:t>ortoterapia</a:t>
            </a:r>
            <a:r>
              <a:rPr lang="it-IT" sz="1200" dirty="0" smtClean="0"/>
              <a:t> nelle strutture sanitarie _ </a:t>
            </a:r>
            <a:r>
              <a:rPr lang="it-IT" sz="1200" dirty="0" err="1" smtClean="0"/>
              <a:t>Agr</a:t>
            </a:r>
            <a:r>
              <a:rPr lang="it-IT" sz="1200" dirty="0" smtClean="0"/>
              <a:t>. Carla Schiaffelli   (SAPM)    </a:t>
            </a:r>
          </a:p>
          <a:p>
            <a:r>
              <a:rPr lang="it-IT" sz="1200" dirty="0" smtClean="0"/>
              <a:t>                       </a:t>
            </a:r>
          </a:p>
          <a:p>
            <a:r>
              <a:rPr lang="it-IT" sz="1200" b="1" i="1" dirty="0" smtClean="0"/>
              <a:t>ore 11.30_ COFFEE BREAK </a:t>
            </a:r>
            <a:endParaRPr lang="it-IT" sz="1200" dirty="0" smtClean="0"/>
          </a:p>
          <a:p>
            <a:r>
              <a:rPr lang="it-IT" sz="1200" dirty="0" smtClean="0"/>
              <a:t> </a:t>
            </a:r>
          </a:p>
          <a:p>
            <a:r>
              <a:rPr lang="it-IT" sz="1200" b="1" i="1" dirty="0" smtClean="0"/>
              <a:t>ore 11.45 _ 2^Sessione </a:t>
            </a:r>
            <a:r>
              <a:rPr lang="it-IT" sz="1200" dirty="0" smtClean="0"/>
              <a:t>_ </a:t>
            </a:r>
            <a:r>
              <a:rPr lang="it-IT" sz="1200" b="1" i="1" dirty="0" smtClean="0"/>
              <a:t>PROGETTARE UNO SPAZIO VERDE TERAPEUTICO – THERAPEUTIC GREEN SPACE: HOW TO PLAN IT</a:t>
            </a:r>
            <a:endParaRPr lang="it-IT" sz="1200" dirty="0" smtClean="0"/>
          </a:p>
          <a:p>
            <a:r>
              <a:rPr lang="it-IT" sz="1200" dirty="0" smtClean="0"/>
              <a:t>ore 11.45_ Progettare spazi verdi per la ri-abilitazione: aspetti </a:t>
            </a:r>
            <a:r>
              <a:rPr lang="it-IT" sz="1200" dirty="0" err="1" smtClean="0"/>
              <a:t>agronomici_</a:t>
            </a:r>
            <a:r>
              <a:rPr lang="it-IT" sz="1200" dirty="0" smtClean="0"/>
              <a:t> </a:t>
            </a:r>
            <a:r>
              <a:rPr lang="it-IT" sz="1200" dirty="0" err="1" smtClean="0"/>
              <a:t>Agr</a:t>
            </a:r>
            <a:r>
              <a:rPr lang="it-IT" sz="1200" dirty="0" smtClean="0"/>
              <a:t>. Laura Bassi (libera professionista)</a:t>
            </a:r>
          </a:p>
          <a:p>
            <a:r>
              <a:rPr lang="it-IT" sz="1200" dirty="0" smtClean="0"/>
              <a:t>ore 12.05_ Progettare spazi  verdi per la ri-abilitazione: aspetti architettonici/spaziali _ Arch. Monica Botta (libera professionista)</a:t>
            </a:r>
          </a:p>
          <a:p>
            <a:r>
              <a:rPr lang="it-IT" sz="1200" dirty="0" smtClean="0"/>
              <a:t>ore 12.25_ Progettare spazi verdi per la ri-abilitazione: aspetti </a:t>
            </a:r>
            <a:r>
              <a:rPr lang="it-IT" sz="1200" dirty="0" err="1" smtClean="0"/>
              <a:t>clinici_</a:t>
            </a:r>
            <a:r>
              <a:rPr lang="it-IT" sz="1200" dirty="0" smtClean="0"/>
              <a:t> Dott. Alessandro Castellani (psichiatra, neuropsichiatra infantile e psicoterapeuta)</a:t>
            </a:r>
          </a:p>
          <a:p>
            <a:r>
              <a:rPr lang="it-IT" sz="1200" dirty="0" smtClean="0"/>
              <a:t>ore 12.45_ Progettare spazi verdi per la ri-abilitazione: aspetti psicologici _ </a:t>
            </a:r>
            <a:r>
              <a:rPr lang="it-IT" sz="1200" dirty="0" err="1" smtClean="0"/>
              <a:t>Dott.sssa</a:t>
            </a:r>
            <a:r>
              <a:rPr lang="it-IT" sz="1200" dirty="0" smtClean="0"/>
              <a:t> Roberta </a:t>
            </a:r>
            <a:r>
              <a:rPr lang="it-IT" sz="1200" dirty="0" err="1" smtClean="0"/>
              <a:t>Ottolini</a:t>
            </a:r>
            <a:r>
              <a:rPr lang="it-IT" sz="1200" dirty="0" smtClean="0"/>
              <a:t> (psicologa dello sviluppo e dell’educazione)</a:t>
            </a:r>
          </a:p>
          <a:p>
            <a:r>
              <a:rPr lang="it-IT" sz="1200" dirty="0" smtClean="0"/>
              <a:t> </a:t>
            </a:r>
          </a:p>
          <a:p>
            <a:r>
              <a:rPr lang="it-IT" sz="1200" b="1" i="1" dirty="0" smtClean="0"/>
              <a:t>ore 13.15_ BUFFET</a:t>
            </a:r>
            <a:endParaRPr lang="it-IT" sz="1200" dirty="0" smtClean="0"/>
          </a:p>
          <a:p>
            <a:endParaRPr lang="it-IT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07536" y="4859446"/>
            <a:ext cx="6157791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b="1" dirty="0" smtClean="0"/>
              <a:t>Organizzato da: </a:t>
            </a:r>
            <a:r>
              <a:rPr lang="it-IT" sz="1000" dirty="0" smtClean="0"/>
              <a:t>ACLI Provinciali di Novara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sz="1000" b="1" dirty="0" smtClean="0"/>
              <a:t>In collaborazione con:</a:t>
            </a:r>
            <a:r>
              <a:rPr lang="it-IT" sz="1000" dirty="0" smtClean="0"/>
              <a:t>Comune di Bellinzago Novarese, Fondazione Comunità Novarese </a:t>
            </a:r>
            <a:r>
              <a:rPr lang="it-IT" sz="1000" dirty="0" err="1" smtClean="0"/>
              <a:t>onlus</a:t>
            </a:r>
            <a:r>
              <a:rPr lang="it-IT" sz="1000" dirty="0" smtClean="0"/>
              <a:t>, Banca Popolare di Novara, Senior Service</a:t>
            </a:r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r>
              <a:rPr lang="it-IT" sz="1000" b="1" dirty="0" smtClean="0"/>
              <a:t>Con il patrocinio di: </a:t>
            </a:r>
            <a:r>
              <a:rPr lang="it-IT" sz="1000" dirty="0" smtClean="0"/>
              <a:t>Comune di Novara, Provincia di Novara, Scuola Agraria del Parco di Monza, Ordine degli Architetti di Novara</a:t>
            </a:r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endParaRPr lang="it-IT" sz="1000" dirty="0" smtClean="0"/>
          </a:p>
          <a:p>
            <a:pPr algn="just"/>
            <a:r>
              <a:rPr lang="it-IT" sz="1000" b="1" dirty="0" smtClean="0"/>
              <a:t>Sponsorizzato da: </a:t>
            </a:r>
            <a:r>
              <a:rPr lang="it-IT" sz="1000" dirty="0" err="1" smtClean="0"/>
              <a:t>Euroform</a:t>
            </a:r>
            <a:r>
              <a:rPr lang="it-IT" sz="1000" dirty="0" smtClean="0"/>
              <a:t>, </a:t>
            </a:r>
            <a:r>
              <a:rPr lang="it-IT" sz="1000" dirty="0" err="1" smtClean="0"/>
              <a:t>F.I.M</a:t>
            </a:r>
            <a:r>
              <a:rPr lang="it-IT" sz="1000" dirty="0" smtClean="0"/>
              <a:t> Verde di Vincenzo Basilicata.</a:t>
            </a:r>
          </a:p>
          <a:p>
            <a:pPr algn="just"/>
            <a:endParaRPr lang="it-IT" sz="1000" dirty="0" smtClean="0"/>
          </a:p>
          <a:p>
            <a:pPr algn="just"/>
            <a:endParaRPr lang="it-IT" sz="1050" b="1" dirty="0" smtClean="0"/>
          </a:p>
          <a:p>
            <a:pPr algn="just"/>
            <a:endParaRPr lang="it-IT" sz="1050" b="1" dirty="0" smtClean="0"/>
          </a:p>
          <a:p>
            <a:pPr algn="just"/>
            <a:r>
              <a:rPr lang="it-IT" sz="7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it-IT" sz="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soluzioni per il benessere dell'anziano</a:t>
            </a:r>
            <a:endParaRPr lang="it-IT" sz="1050" b="1" dirty="0" smtClean="0"/>
          </a:p>
          <a:p>
            <a:pPr algn="just"/>
            <a:endParaRPr lang="it-IT" sz="1050" b="1" dirty="0" smtClean="0"/>
          </a:p>
          <a:p>
            <a:pPr algn="just"/>
            <a:r>
              <a:rPr lang="it-IT" sz="900" b="1" dirty="0" smtClean="0"/>
              <a:t>Organizzazione tecnica, informazioni e iscrizioni: </a:t>
            </a:r>
            <a:r>
              <a:rPr lang="it-IT" sz="900" dirty="0" err="1" smtClean="0"/>
              <a:t>Emotion</a:t>
            </a:r>
            <a:r>
              <a:rPr lang="it-IT" sz="900" dirty="0" smtClean="0"/>
              <a:t> </a:t>
            </a:r>
            <a:r>
              <a:rPr lang="it-IT" sz="900" dirty="0" err="1" smtClean="0"/>
              <a:t>Group_</a:t>
            </a:r>
            <a:r>
              <a:rPr lang="it-IT" sz="900" dirty="0" smtClean="0"/>
              <a:t> </a:t>
            </a:r>
            <a:r>
              <a:rPr lang="it-IT" sz="700" dirty="0" err="1" smtClean="0"/>
              <a:t>MILANO_Via</a:t>
            </a:r>
            <a:r>
              <a:rPr lang="it-IT" sz="700" dirty="0" smtClean="0"/>
              <a:t> </a:t>
            </a:r>
            <a:r>
              <a:rPr lang="it-IT" sz="700" dirty="0" err="1" smtClean="0"/>
              <a:t>Piccinni</a:t>
            </a:r>
            <a:r>
              <a:rPr lang="it-IT" sz="700" dirty="0" smtClean="0"/>
              <a:t>, 3_20131_Tel. 02 20245595 fax 02 20400205 </a:t>
            </a:r>
            <a:endParaRPr lang="it-IT" sz="700" dirty="0"/>
          </a:p>
        </p:txBody>
      </p:sp>
      <p:pic>
        <p:nvPicPr>
          <p:cNvPr id="2" name="Picture 2" descr="C:\DOCUME~1\User\IMPOST~1\Temp\Rar$DR01.891\loghi definitivi\logo_ac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4355390"/>
            <a:ext cx="504056" cy="575510"/>
          </a:xfrm>
          <a:prstGeom prst="rect">
            <a:avLst/>
          </a:prstGeom>
          <a:noFill/>
        </p:spPr>
      </p:pic>
      <p:pic>
        <p:nvPicPr>
          <p:cNvPr id="3" name="Picture 3" descr="C:\DOCUME~1\User\IMPOST~1\Temp\Rar$DR45.985\loghi definitivi\Logo fondazi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5580112"/>
            <a:ext cx="986086" cy="576064"/>
          </a:xfrm>
          <a:prstGeom prst="rect">
            <a:avLst/>
          </a:prstGeom>
          <a:noFill/>
        </p:spPr>
      </p:pic>
      <p:pic>
        <p:nvPicPr>
          <p:cNvPr id="4" name="Picture 4" descr="C:\DOCUME~1\User\IMPOST~1\Temp\Rar$DR54.141\loghi definitivi\lSCUOLA AGRARIA MONZA ogo verticale 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992" y="6879084"/>
            <a:ext cx="864096" cy="477794"/>
          </a:xfrm>
          <a:prstGeom prst="rect">
            <a:avLst/>
          </a:prstGeom>
          <a:noFill/>
        </p:spPr>
      </p:pic>
      <p:pic>
        <p:nvPicPr>
          <p:cNvPr id="5" name="Picture 5" descr="C:\DOCUME~1\User\IMPOST~1\Temp\Rar$DR58.500\loghi definitivi\StemmaBellinzGran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880" y="5580112"/>
            <a:ext cx="432048" cy="461308"/>
          </a:xfrm>
          <a:prstGeom prst="rect">
            <a:avLst/>
          </a:prstGeom>
          <a:noFill/>
        </p:spPr>
      </p:pic>
      <p:pic>
        <p:nvPicPr>
          <p:cNvPr id="7" name="Picture 7" descr="C:\DOCUME~1\User\IMPOST~1\Temp\Rar$DR66.641\loghi definitivi\BPN_2R_f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4784" y="5666983"/>
            <a:ext cx="1368152" cy="345177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07536" y="872836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 smtClean="0"/>
              <a:t>Per info e iscrizioni: </a:t>
            </a:r>
            <a:r>
              <a:rPr lang="it-IT" sz="800" dirty="0" smtClean="0"/>
              <a:t>scrivere o telefonare a </a:t>
            </a:r>
            <a:r>
              <a:rPr lang="it-IT" sz="800" dirty="0" err="1" smtClean="0"/>
              <a:t>Emotion</a:t>
            </a:r>
            <a:r>
              <a:rPr lang="it-IT" sz="800" dirty="0" smtClean="0"/>
              <a:t> Group  </a:t>
            </a:r>
            <a:r>
              <a:rPr lang="it-IT" sz="800" b="1" i="1" dirty="0" err="1" smtClean="0"/>
              <a:t>tel</a:t>
            </a:r>
            <a:r>
              <a:rPr lang="it-IT" sz="800" b="1" i="1" dirty="0" smtClean="0"/>
              <a:t>  +39 02 20245595 fax +39 02 20400205 </a:t>
            </a:r>
            <a:r>
              <a:rPr lang="it-IT" sz="800" dirty="0" smtClean="0"/>
              <a:t>segreteriaorganizzativa@emotiongroup.it</a:t>
            </a:r>
            <a:endParaRPr lang="it-IT" sz="800" dirty="0"/>
          </a:p>
        </p:txBody>
      </p:sp>
      <p:pic>
        <p:nvPicPr>
          <p:cNvPr id="9" name="Picture 2" descr="J:\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498446" y="7302752"/>
            <a:ext cx="864097" cy="1307246"/>
          </a:xfrm>
          <a:prstGeom prst="rect">
            <a:avLst/>
          </a:prstGeom>
          <a:noFill/>
        </p:spPr>
      </p:pic>
      <p:pic>
        <p:nvPicPr>
          <p:cNvPr id="10" name="Picture 5" descr="C:\Documents and Settings\User\Desktop\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9104" y="8711571"/>
            <a:ext cx="1243390" cy="368133"/>
          </a:xfrm>
          <a:prstGeom prst="rect">
            <a:avLst/>
          </a:prstGeom>
          <a:noFill/>
        </p:spPr>
      </p:pic>
      <p:cxnSp>
        <p:nvCxnSpPr>
          <p:cNvPr id="14" name="Connettore 1 13"/>
          <p:cNvCxnSpPr/>
          <p:nvPr/>
        </p:nvCxnSpPr>
        <p:spPr>
          <a:xfrm>
            <a:off x="-171400" y="8662056"/>
            <a:ext cx="7245424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DOCUME~1\User\IMPOST~1\Temp\Rar$DR01.891\loghi definitivi\logo_acl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4813" y="179512"/>
            <a:ext cx="441473" cy="504056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836712" y="323850"/>
            <a:ext cx="1027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Sezione di Novara</a:t>
            </a:r>
            <a:endParaRPr lang="it-IT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magine 16" descr="novaraStemmaRg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4813" y="6852822"/>
            <a:ext cx="720080" cy="55530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04664" y="6015498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Comune di</a:t>
            </a:r>
          </a:p>
          <a:p>
            <a:pPr algn="ctr"/>
            <a:r>
              <a:rPr lang="it-IT" sz="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Bellinzago</a:t>
            </a:r>
            <a:r>
              <a:rPr lang="it-IT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Novarese</a:t>
            </a:r>
            <a:endParaRPr lang="it-IT" sz="7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Immagine 22" descr="logoNo++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2776" y="6924830"/>
            <a:ext cx="792088" cy="543757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04813" y="755576"/>
            <a:ext cx="60483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ore 14. 30_ 3^ Sessione </a:t>
            </a:r>
            <a:r>
              <a:rPr lang="it-IT" sz="1200" dirty="0" smtClean="0"/>
              <a:t>_ </a:t>
            </a:r>
            <a:r>
              <a:rPr lang="it-IT" sz="1200" b="1" i="1" dirty="0" smtClean="0"/>
              <a:t>ESPERIENZE A CONFRONTO -  EXPERIENCES:</a:t>
            </a:r>
            <a:endParaRPr lang="it-IT" sz="1200" dirty="0" smtClean="0"/>
          </a:p>
          <a:p>
            <a:r>
              <a:rPr lang="it-IT" sz="1200" dirty="0" smtClean="0"/>
              <a:t>ore 14.40_ Il giardino terapeutico della RAF di Bellinzago Novarese _ Sindaco Mariella </a:t>
            </a:r>
            <a:r>
              <a:rPr lang="it-IT" sz="1200" dirty="0" err="1" smtClean="0"/>
              <a:t>Bovio</a:t>
            </a:r>
            <a:endParaRPr lang="it-IT" sz="1200" dirty="0" smtClean="0"/>
          </a:p>
          <a:p>
            <a:r>
              <a:rPr lang="it-IT" sz="1200" dirty="0" smtClean="0"/>
              <a:t>ore 15.00_ L’autismo e l’approccio alle terapie nel verde _ Ass. ANGSA </a:t>
            </a:r>
            <a:r>
              <a:rPr lang="it-IT" sz="1200" dirty="0" err="1" smtClean="0"/>
              <a:t>Novara_</a:t>
            </a:r>
            <a:r>
              <a:rPr lang="it-IT" sz="1200" dirty="0" smtClean="0"/>
              <a:t> Lorenza Fontana</a:t>
            </a:r>
          </a:p>
          <a:p>
            <a:r>
              <a:rPr lang="it-IT" sz="1200" dirty="0" smtClean="0"/>
              <a:t>ore 15.20_ Esperienze di alcune ONG estere di garden </a:t>
            </a:r>
            <a:r>
              <a:rPr lang="it-IT" sz="1200" dirty="0" err="1" smtClean="0"/>
              <a:t>therapy</a:t>
            </a:r>
            <a:r>
              <a:rPr lang="it-IT" sz="1200" dirty="0" smtClean="0"/>
              <a:t>, </a:t>
            </a:r>
            <a:r>
              <a:rPr lang="it-IT" sz="1200" dirty="0" err="1" smtClean="0"/>
              <a:t>ortotherapy</a:t>
            </a:r>
            <a:r>
              <a:rPr lang="it-IT" sz="1200" dirty="0" smtClean="0"/>
              <a:t>, </a:t>
            </a:r>
            <a:r>
              <a:rPr lang="it-IT" sz="1200" dirty="0" err="1" smtClean="0"/>
              <a:t>aromatherapy</a:t>
            </a:r>
            <a:r>
              <a:rPr lang="it-IT" sz="1200" dirty="0" smtClean="0"/>
              <a:t> _ Dott.ssa Caterina </a:t>
            </a:r>
            <a:r>
              <a:rPr lang="it-IT" sz="1200" dirty="0" err="1" smtClean="0"/>
              <a:t>Vetrò</a:t>
            </a:r>
            <a:r>
              <a:rPr lang="it-IT" sz="1200" dirty="0" smtClean="0"/>
              <a:t> (psicologa e consulente ONG)</a:t>
            </a:r>
          </a:p>
          <a:p>
            <a:r>
              <a:rPr lang="it-IT" sz="1200" dirty="0" smtClean="0"/>
              <a:t>ore 15.40_ Esperienza di </a:t>
            </a:r>
            <a:r>
              <a:rPr lang="it-IT" sz="1200" dirty="0" err="1" smtClean="0"/>
              <a:t>ortoterapia</a:t>
            </a:r>
            <a:r>
              <a:rPr lang="it-IT" sz="1200" dirty="0" smtClean="0"/>
              <a:t> presso l’Unità Spinale di </a:t>
            </a:r>
            <a:r>
              <a:rPr lang="it-IT" sz="1200" dirty="0" err="1" smtClean="0"/>
              <a:t>Novara_</a:t>
            </a:r>
            <a:r>
              <a:rPr lang="it-IT" sz="1200" dirty="0" smtClean="0"/>
              <a:t> Dott.ssa Valentina </a:t>
            </a:r>
            <a:r>
              <a:rPr lang="it-IT" sz="1200" dirty="0" err="1" smtClean="0"/>
              <a:t>Pasteris</a:t>
            </a:r>
            <a:r>
              <a:rPr lang="it-IT" sz="1200" dirty="0" smtClean="0"/>
              <a:t> (Terapista occupazionale)</a:t>
            </a:r>
          </a:p>
          <a:p>
            <a:r>
              <a:rPr lang="it-IT" sz="1200" dirty="0" smtClean="0"/>
              <a:t>ore 16.00_ Centro diurno e la sua area verde per attività di </a:t>
            </a:r>
            <a:r>
              <a:rPr lang="it-IT" sz="1200" dirty="0" err="1" smtClean="0"/>
              <a:t>pet</a:t>
            </a:r>
            <a:r>
              <a:rPr lang="it-IT" sz="1200" dirty="0" smtClean="0"/>
              <a:t> </a:t>
            </a:r>
            <a:r>
              <a:rPr lang="it-IT" sz="1200" dirty="0" err="1" smtClean="0"/>
              <a:t>therapy</a:t>
            </a:r>
            <a:r>
              <a:rPr lang="it-IT" sz="1200" dirty="0" smtClean="0"/>
              <a:t> e </a:t>
            </a:r>
            <a:r>
              <a:rPr lang="it-IT" sz="1200" dirty="0" err="1" smtClean="0"/>
              <a:t>ortotherapy</a:t>
            </a:r>
            <a:r>
              <a:rPr lang="it-IT" sz="1200" dirty="0" smtClean="0"/>
              <a:t> con i malati di </a:t>
            </a:r>
            <a:r>
              <a:rPr lang="it-IT" sz="1200" dirty="0" err="1" smtClean="0"/>
              <a:t>Alzheimer_</a:t>
            </a:r>
            <a:r>
              <a:rPr lang="it-IT" sz="1200" dirty="0" smtClean="0"/>
              <a:t> Dott. Roberto </a:t>
            </a:r>
            <a:r>
              <a:rPr lang="it-IT" sz="1200" dirty="0" err="1" smtClean="0"/>
              <a:t>Benotti</a:t>
            </a:r>
            <a:r>
              <a:rPr lang="it-IT" sz="1200" dirty="0" smtClean="0"/>
              <a:t> (responsabile centro diurno Alzheimer)</a:t>
            </a:r>
          </a:p>
          <a:p>
            <a:r>
              <a:rPr lang="it-IT" sz="1200" dirty="0" smtClean="0"/>
              <a:t> </a:t>
            </a:r>
          </a:p>
          <a:p>
            <a:r>
              <a:rPr lang="it-IT" sz="1200" b="1" i="1" dirty="0" smtClean="0"/>
              <a:t>ore 16. 30_ 4^ Sessione </a:t>
            </a:r>
            <a:r>
              <a:rPr lang="it-IT" sz="1200" dirty="0" smtClean="0"/>
              <a:t>_ </a:t>
            </a:r>
            <a:r>
              <a:rPr lang="it-IT" sz="1200" b="1" i="1" dirty="0" smtClean="0"/>
              <a:t>COLLOQUIO CON GLI ESPERTI -  MEET THE EXPERTS:</a:t>
            </a:r>
            <a:endParaRPr lang="it-IT" sz="1200" dirty="0" smtClean="0"/>
          </a:p>
          <a:p>
            <a:r>
              <a:rPr lang="it-IT" sz="1200" dirty="0" smtClean="0"/>
              <a:t>Dibattito aperto per i fruitori del convegno che vogliono fare domande, portare la loro esperienza: rispondono i relatori</a:t>
            </a:r>
          </a:p>
          <a:p>
            <a:r>
              <a:rPr lang="it-IT" sz="1200" dirty="0" smtClean="0"/>
              <a:t> </a:t>
            </a:r>
          </a:p>
          <a:p>
            <a:r>
              <a:rPr lang="it-IT" sz="1200" b="1" i="1" dirty="0" smtClean="0"/>
              <a:t>Moderatore</a:t>
            </a:r>
            <a:endParaRPr lang="it-IT" sz="1200" dirty="0" smtClean="0"/>
          </a:p>
          <a:p>
            <a:r>
              <a:rPr lang="it-IT" sz="1200" dirty="0" smtClean="0"/>
              <a:t>Fabrizio </a:t>
            </a:r>
            <a:r>
              <a:rPr lang="it-IT" sz="1200" dirty="0" err="1" smtClean="0"/>
              <a:t>Mezzo_</a:t>
            </a:r>
            <a:r>
              <a:rPr lang="it-IT" sz="1200" dirty="0" smtClean="0"/>
              <a:t> PR e Comunicazione</a:t>
            </a:r>
            <a:endParaRPr lang="it-IT" sz="1200" dirty="0"/>
          </a:p>
        </p:txBody>
      </p:sp>
      <p:pic>
        <p:nvPicPr>
          <p:cNvPr id="21" name="Immagine 20" descr="SeniorService_Residenze_per_Anzian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21088" y="5652120"/>
            <a:ext cx="866403" cy="430163"/>
          </a:xfrm>
          <a:prstGeom prst="rect">
            <a:avLst/>
          </a:prstGeom>
        </p:spPr>
      </p:pic>
      <p:pic>
        <p:nvPicPr>
          <p:cNvPr id="25" name="Immagine 24" descr="logo prov. Novar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92896" y="6912013"/>
            <a:ext cx="648072" cy="423153"/>
          </a:xfrm>
          <a:prstGeom prst="rect">
            <a:avLst/>
          </a:prstGeom>
        </p:spPr>
      </p:pic>
      <p:pic>
        <p:nvPicPr>
          <p:cNvPr id="26" name="Immagine 25" descr="logo ordin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30260" y="6924830"/>
            <a:ext cx="2122928" cy="59949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480" y="7786710"/>
            <a:ext cx="162261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329</Words>
  <Application>Microsoft Office PowerPoint</Application>
  <PresentationFormat>Presentazione su schermo (4:3)</PresentationFormat>
  <Paragraphs>70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oem</dc:creator>
  <cp:lastModifiedBy>oem</cp:lastModifiedBy>
  <cp:revision>103</cp:revision>
  <dcterms:created xsi:type="dcterms:W3CDTF">2012-06-14T09:00:22Z</dcterms:created>
  <dcterms:modified xsi:type="dcterms:W3CDTF">2012-09-06T09:06:56Z</dcterms:modified>
</cp:coreProperties>
</file>